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ppt/tags/tag5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6.xml" ContentType="application/vnd.openxmlformats-officedocument.presentationml.tags+xml"/>
  <Override PartName="/ppt/notesSlides/notesSlide15.xml" ContentType="application/vnd.openxmlformats-officedocument.presentationml.notesSlide+xml"/>
  <Override PartName="/ppt/tags/tag7.xml" ContentType="application/vnd.openxmlformats-officedocument.presentationml.tags+xml"/>
  <Override PartName="/ppt/notesSlides/notesSlide16.xml" ContentType="application/vnd.openxmlformats-officedocument.presentationml.notesSlide+xml"/>
  <Override PartName="/ppt/tags/tag8.xml" ContentType="application/vnd.openxmlformats-officedocument.presentationml.tags+xml"/>
  <Override PartName="/ppt/notesSlides/notesSlide17.xml" ContentType="application/vnd.openxmlformats-officedocument.presentationml.notesSlide+xml"/>
  <Override PartName="/ppt/tags/tag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40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algn="r" eaLnBrk="1">
              <a:buSzPct val="45000"/>
              <a:buFont typeface="Wingdings" panose="05000000000000000000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215900" indent="-215900" algn="r" eaLnBrk="1">
              <a:buSzPct val="45000"/>
              <a:buFont typeface="Wingdings" panose="05000000000000000000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0CDAE145-D0C9-4F92-A1CF-EC767335E0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903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593BB48-C1C0-437E-90EF-2BBE4DE1A7C5}" type="slidenum">
              <a:rPr lang="en-US"/>
              <a:pPr/>
              <a:t>1</a:t>
            </a:fld>
            <a:endParaRPr lang="en-US"/>
          </a:p>
        </p:txBody>
      </p:sp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8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2ABEBA-5182-45EA-964A-7296CC64ACAE}" type="slidenum">
              <a:rPr lang="en-US"/>
              <a:pPr/>
              <a:t>10</a:t>
            </a:fld>
            <a:endParaRPr lang="en-US"/>
          </a:p>
        </p:txBody>
      </p:sp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474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B54CC7C-1938-4FDE-A86C-3FC36EBB1060}" type="slidenum">
              <a:rPr lang="en-US"/>
              <a:pPr/>
              <a:t>11</a:t>
            </a:fld>
            <a:endParaRPr lang="en-US"/>
          </a:p>
        </p:txBody>
      </p:sp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02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7C321EE-DA78-4A2C-8A2D-422E9B2B48CA}" type="slidenum">
              <a:rPr lang="en-US"/>
              <a:pPr/>
              <a:t>12</a:t>
            </a:fld>
            <a:endParaRPr lang="en-US"/>
          </a:p>
        </p:txBody>
      </p:sp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310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201DA2C-64C2-4519-AB49-34F35402A5AE}" type="slidenum">
              <a:rPr lang="en-US"/>
              <a:pPr/>
              <a:t>13</a:t>
            </a:fld>
            <a:endParaRPr lang="en-US"/>
          </a:p>
        </p:txBody>
      </p:sp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6177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6176C47-0D0C-4D03-B01B-D62A7D6E1655}" type="slidenum">
              <a:rPr lang="en-US"/>
              <a:pPr/>
              <a:t>14</a:t>
            </a:fld>
            <a:endParaRPr lang="en-US"/>
          </a:p>
        </p:txBody>
      </p:sp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691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77E0DF0-C5FD-48DC-A9C5-2AA4AFE1C6E7}" type="slidenum">
              <a:rPr lang="en-US"/>
              <a:pPr/>
              <a:t>15</a:t>
            </a:fld>
            <a:endParaRPr lang="en-US"/>
          </a:p>
        </p:txBody>
      </p:sp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89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51EBEFD-E48B-4064-BF1B-C6A96B992EED}" type="slidenum">
              <a:rPr lang="en-US"/>
              <a:pPr/>
              <a:t>16</a:t>
            </a:fld>
            <a:endParaRPr lang="en-US"/>
          </a:p>
        </p:txBody>
      </p:sp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623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C5EA4C7-0ED0-4ADE-9D92-867364CCF5E3}" type="slidenum">
              <a:rPr lang="en-US"/>
              <a:pPr/>
              <a:t>17</a:t>
            </a:fld>
            <a:endParaRPr lang="en-US"/>
          </a:p>
        </p:txBody>
      </p:sp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159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40FB0A-E7E7-4EE6-88BF-C1C1B257158D}" type="slidenum">
              <a:rPr lang="en-US"/>
              <a:pPr/>
              <a:t>18</a:t>
            </a:fld>
            <a:endParaRPr lang="en-US"/>
          </a:p>
        </p:txBody>
      </p:sp>
      <p:sp>
        <p:nvSpPr>
          <p:cNvPr id="737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588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9CECEB-CF60-455C-AE93-2E42EB541946}" type="slidenum">
              <a:rPr lang="en-US"/>
              <a:pPr/>
              <a:t>19</a:t>
            </a:fld>
            <a:endParaRPr lang="en-US"/>
          </a:p>
        </p:txBody>
      </p:sp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17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74B38E-F021-4CFA-BB6C-8771953D818F}" type="slidenum">
              <a:rPr lang="en-US"/>
              <a:pPr/>
              <a:t>2</a:t>
            </a:fld>
            <a:endParaRPr lang="en-US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91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36CC64-E681-4F49-9F9B-426F9A7262E2}" type="slidenum">
              <a:rPr lang="en-US"/>
              <a:pPr/>
              <a:t>20</a:t>
            </a:fld>
            <a:endParaRPr lang="en-US"/>
          </a:p>
        </p:txBody>
      </p:sp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801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AFAEF8F-AA58-4117-B5FF-219FBA6720E8}" type="slidenum">
              <a:rPr lang="en-US"/>
              <a:pPr/>
              <a:t>21</a:t>
            </a:fld>
            <a:endParaRPr lang="en-US"/>
          </a:p>
        </p:txBody>
      </p:sp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619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2B435F-2FCB-4727-BEA3-7958C99CBCCA}" type="slidenum">
              <a:rPr lang="en-US"/>
              <a:pPr/>
              <a:t>22</a:t>
            </a:fld>
            <a:endParaRPr lang="en-US"/>
          </a:p>
        </p:txBody>
      </p:sp>
      <p:sp>
        <p:nvSpPr>
          <p:cNvPr id="778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78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975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31BC57-EA28-468C-98EC-F7BB4E91F5B8}" type="slidenum">
              <a:rPr lang="en-US"/>
              <a:pPr/>
              <a:t>23</a:t>
            </a:fld>
            <a:endParaRPr lang="en-US"/>
          </a:p>
        </p:txBody>
      </p:sp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096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30EE2A9-EB5D-4421-A29A-FFC0F58B1765}" type="slidenum">
              <a:rPr lang="en-US"/>
              <a:pPr/>
              <a:t>24</a:t>
            </a:fld>
            <a:endParaRPr lang="en-US"/>
          </a:p>
        </p:txBody>
      </p:sp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575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4DE227-EF7F-4C8E-9ECF-28D2F4A000CD}" type="slidenum">
              <a:rPr lang="en-US"/>
              <a:pPr/>
              <a:t>25</a:t>
            </a:fld>
            <a:endParaRPr lang="en-US"/>
          </a:p>
        </p:txBody>
      </p:sp>
      <p:sp>
        <p:nvSpPr>
          <p:cNvPr id="808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08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5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6BD8627-CA8B-4EAC-9849-139ADCCABBDD}" type="slidenum">
              <a:rPr lang="en-US"/>
              <a:pPr/>
              <a:t>26</a:t>
            </a:fld>
            <a:endParaRPr lang="en-US"/>
          </a:p>
        </p:txBody>
      </p:sp>
      <p:sp>
        <p:nvSpPr>
          <p:cNvPr id="819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7297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7584843-8182-418C-A610-0D0683D6E367}" type="slidenum">
              <a:rPr lang="en-US"/>
              <a:pPr/>
              <a:t>27</a:t>
            </a:fld>
            <a:endParaRPr lang="en-US"/>
          </a:p>
        </p:txBody>
      </p:sp>
      <p:sp>
        <p:nvSpPr>
          <p:cNvPr id="829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29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5288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5C9494-EAA6-4378-AC13-8C6347B8AE87}" type="slidenum">
              <a:rPr lang="en-US"/>
              <a:pPr/>
              <a:t>28</a:t>
            </a:fld>
            <a:endParaRPr lang="en-US"/>
          </a:p>
        </p:txBody>
      </p:sp>
      <p:sp>
        <p:nvSpPr>
          <p:cNvPr id="839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39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336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6EF3AB2-5E28-47D1-A711-B72B90833574}" type="slidenum">
              <a:rPr lang="en-US"/>
              <a:pPr/>
              <a:t>29</a:t>
            </a:fld>
            <a:endParaRPr lang="en-US"/>
          </a:p>
        </p:txBody>
      </p:sp>
      <p:sp>
        <p:nvSpPr>
          <p:cNvPr id="849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49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77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19C3A2-EE4D-45D8-8DA4-D4084C8140DF}" type="slidenum">
              <a:rPr lang="en-US"/>
              <a:pPr/>
              <a:t>3</a:t>
            </a:fld>
            <a:endParaRPr lang="en-US"/>
          </a:p>
        </p:txBody>
      </p:sp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3134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826A115-2A44-44BD-837C-67EAA08B3FAA}" type="slidenum">
              <a:rPr lang="en-US"/>
              <a:pPr/>
              <a:t>30</a:t>
            </a:fld>
            <a:endParaRPr lang="en-US"/>
          </a:p>
        </p:txBody>
      </p:sp>
      <p:sp>
        <p:nvSpPr>
          <p:cNvPr id="860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60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7676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96209AA-F849-4EDC-9A15-1F2931C7531D}" type="slidenum">
              <a:rPr lang="en-US"/>
              <a:pPr/>
              <a:t>31</a:t>
            </a:fld>
            <a:endParaRPr lang="en-US"/>
          </a:p>
        </p:txBody>
      </p:sp>
      <p:sp>
        <p:nvSpPr>
          <p:cNvPr id="870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70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82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ED577C-7F8D-445B-BEAB-34CE26A65F73}" type="slidenum">
              <a:rPr lang="en-US"/>
              <a:pPr/>
              <a:t>32</a:t>
            </a:fld>
            <a:endParaRPr lang="en-US"/>
          </a:p>
        </p:txBody>
      </p:sp>
      <p:sp>
        <p:nvSpPr>
          <p:cNvPr id="880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80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295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A21A09A-4886-41A1-8F76-4E57D2847914}" type="slidenum">
              <a:rPr lang="en-US"/>
              <a:pPr/>
              <a:t>33</a:t>
            </a:fld>
            <a:endParaRPr lang="en-US"/>
          </a:p>
        </p:txBody>
      </p:sp>
      <p:sp>
        <p:nvSpPr>
          <p:cNvPr id="890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90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035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49B91B-AB17-442C-A6F2-4E0D9447AF25}" type="slidenum">
              <a:rPr lang="en-US"/>
              <a:pPr/>
              <a:t>34</a:t>
            </a:fld>
            <a:endParaRPr lang="en-US"/>
          </a:p>
        </p:txBody>
      </p:sp>
      <p:sp>
        <p:nvSpPr>
          <p:cNvPr id="901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01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778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2F487D4-0667-467C-B4F6-A3AC840BDE78}" type="slidenum">
              <a:rPr lang="en-US"/>
              <a:pPr/>
              <a:t>35</a:t>
            </a:fld>
            <a:endParaRPr lang="en-US"/>
          </a:p>
        </p:txBody>
      </p:sp>
      <p:sp>
        <p:nvSpPr>
          <p:cNvPr id="911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11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1692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C8FCCA0-ABE1-403C-A2FD-1262DE719CEA}" type="slidenum">
              <a:rPr lang="en-US"/>
              <a:pPr/>
              <a:t>36</a:t>
            </a:fld>
            <a:endParaRPr lang="en-US"/>
          </a:p>
        </p:txBody>
      </p:sp>
      <p:sp>
        <p:nvSpPr>
          <p:cNvPr id="921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11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929DBF4-4220-4A9B-91C3-B00E4D66DA7E}" type="slidenum">
              <a:rPr lang="en-US"/>
              <a:pPr/>
              <a:t>4</a:t>
            </a:fld>
            <a:endParaRPr lang="en-US"/>
          </a:p>
        </p:txBody>
      </p:sp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097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AF8B45-7D5E-4537-BEA8-7B372576F9D6}" type="slidenum">
              <a:rPr lang="en-US"/>
              <a:pPr/>
              <a:t>5</a:t>
            </a:fld>
            <a:endParaRPr lang="en-US"/>
          </a:p>
        </p:txBody>
      </p:sp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562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2F007F-962C-4904-A9C1-68A732475253}" type="slidenum">
              <a:rPr lang="en-US"/>
              <a:pPr/>
              <a:t>6</a:t>
            </a:fld>
            <a:endParaRPr lang="en-US"/>
          </a:p>
        </p:txBody>
      </p:sp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21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7A72C7C-1702-4D2B-88F0-FC1F79721EF7}" type="slidenum">
              <a:rPr lang="en-US"/>
              <a:pPr/>
              <a:t>7</a:t>
            </a:fld>
            <a:endParaRPr lang="en-US"/>
          </a:p>
        </p:txBody>
      </p:sp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13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D74D8AB-56CF-4178-92AF-1962B520C271}" type="slidenum">
              <a:rPr lang="en-US"/>
              <a:pPr/>
              <a:t>8</a:t>
            </a:fld>
            <a:endParaRPr lang="en-US"/>
          </a:p>
        </p:txBody>
      </p:sp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88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8D1E0F-838A-4D1A-AEF8-4C7B367991EF}" type="slidenum">
              <a:rPr lang="en-US"/>
              <a:pPr/>
              <a:t>9</a:t>
            </a:fld>
            <a:endParaRPr lang="en-US"/>
          </a:p>
        </p:txBody>
      </p:sp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41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18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9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5813" cy="5749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49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6C5E693-C895-42CE-90A6-0B40DC6F1F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95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C9A58C8-2C34-4636-9215-B1EDED73B8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128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464522F-971F-4098-BCC0-908988C87E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542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87588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FA76B43-3328-460F-90A8-F84B4BD813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87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4C92644-BA2A-4105-9799-B6F74AC3A4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727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C55168C-6B04-41D2-A3E4-FC4E923B53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42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5669D0D-6AA9-499D-9E4F-591EF50EE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932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E95BF69-E6D4-4CB9-AC84-5949240219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0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460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2C46217-5DFC-4826-AF83-0DE3D659FD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04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C1DF08C-986E-413C-A4F8-E83A05E0DF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645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5813" cy="5749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49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CD6AF11-5E05-4FD3-AE88-A002B1673E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940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90AE79D-E899-4E56-9868-C3B3916875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150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E36CC3B-AC23-486B-B3DC-E5A3F1FF90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10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E647FDC-4702-4453-BCCA-E8787570F7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729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87588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EB0A118-4BE3-417B-BD9E-9379BEAF37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527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71730E1-1A93-43F5-8CD5-ED020ABCE3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877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B019F4E-84E3-4771-88C9-F9B819B96F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39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028E044-6E34-4276-B439-2B66D525CA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0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25191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321678C-9EC6-4A97-9361-95ACD82D19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07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5BB22FD-F910-4533-8057-5932234A20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620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8A3EE41-2861-49A0-822C-9D561EDB16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504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5813" cy="5749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49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3305B9F-9FF7-4254-B9F7-93F184332C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17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87588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4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03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08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260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175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865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32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fld id="{54246215-E9E2-4F7C-AC19-814423AE03E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32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fld id="{D921898C-13BE-4864-8BA0-BAEFC8EFDD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533400" y="1905000"/>
            <a:ext cx="82296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400" b="1">
                <a:solidFill>
                  <a:srgbClr val="002060"/>
                </a:solidFill>
              </a:rPr>
              <a:t>ДЕГЕНЕРАТИВНА ОБОЉЕЊА ПЕРИФЕРНИХ ЗГЛОБОВА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195262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914400" y="685800"/>
            <a:ext cx="2362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57200" y="4876800"/>
            <a:ext cx="7848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n-US" sz="3200" b="1">
                <a:solidFill>
                  <a:srgbClr val="002060"/>
                </a:solidFill>
              </a:rPr>
              <a:t>      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n-US" sz="3200" b="1">
                <a:solidFill>
                  <a:srgbClr val="002060"/>
                </a:solidFill>
              </a:rPr>
              <a:t>       Проф. Др.Александра Томић-Лучић</a:t>
            </a:r>
          </a:p>
        </p:txBody>
      </p:sp>
    </p:spTree>
  </p:cSld>
  <p:clrMapOvr>
    <a:masterClrMapping/>
  </p:clrMapOvr>
  <p:transition spd="slow" advTm="79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1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4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81000" y="1600200"/>
            <a:ext cx="8077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3200" b="1">
                <a:solidFill>
                  <a:srgbClr val="002060"/>
                </a:solidFill>
              </a:rPr>
              <a:t>СЕКУНДАРНЕ</a:t>
            </a:r>
            <a:r>
              <a:rPr lang="sr-Latn-CS" sz="3200" b="1">
                <a:solidFill>
                  <a:srgbClr val="002060"/>
                </a:solidFill>
              </a:rPr>
              <a:t>: 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Запаљења зглобова</a:t>
            </a:r>
            <a:r>
              <a:rPr lang="sr-Latn-CS" sz="3200"/>
              <a:t> 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Неуропатски поремећаји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Породични наследни поремећаји у синтези колагена</a:t>
            </a:r>
          </a:p>
        </p:txBody>
      </p:sp>
    </p:spTree>
  </p:cSld>
  <p:clrMapOvr>
    <a:masterClrMapping/>
  </p:clrMapOvr>
  <p:transition spd="slow" advTm="1758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609600" y="11430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4400" b="1">
                <a:solidFill>
                  <a:srgbClr val="002060"/>
                </a:solidFill>
              </a:rPr>
              <a:t>Симптоми и знаци артрозе: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1981200"/>
            <a:ext cx="8305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n-US" sz="3200" b="1"/>
              <a:t>Бол- везан за кретање и употребу зглоба.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685800" y="2647950"/>
            <a:ext cx="3200400" cy="99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0000"/>
              </a:lnSpc>
              <a:spcBef>
                <a:spcPts val="700"/>
              </a:spcBef>
              <a:buClrTx/>
              <a:buFontTx/>
              <a:buNone/>
            </a:pPr>
            <a:endParaRPr lang="en-US" sz="2800" b="1"/>
          </a:p>
          <a:p>
            <a:pPr>
              <a:lnSpc>
                <a:spcPct val="90000"/>
              </a:lnSpc>
              <a:spcBef>
                <a:spcPts val="700"/>
              </a:spcBef>
              <a:buClrTx/>
              <a:buFontTx/>
              <a:buNone/>
            </a:pPr>
            <a:endParaRPr lang="en-US" sz="2800" b="1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85800" y="3124200"/>
            <a:ext cx="2514600" cy="94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0000"/>
              </a:lnSpc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Укоченост</a:t>
            </a:r>
          </a:p>
          <a:p>
            <a:pPr>
              <a:lnSpc>
                <a:spcPct val="90000"/>
              </a:lnSpc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Слабост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267200" y="3581400"/>
            <a:ext cx="31242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   Крепитације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572000" y="4495800"/>
            <a:ext cx="3352800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1750"/>
              </a:spcBef>
              <a:buClrTx/>
              <a:buFontTx/>
              <a:buNone/>
            </a:pPr>
            <a:r>
              <a:rPr lang="sr-Latn-CS" sz="2800" b="1"/>
              <a:t>O</a:t>
            </a:r>
            <a:r>
              <a:rPr lang="en-US" sz="2800" b="1"/>
              <a:t>граничени покрети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685800" y="4648200"/>
            <a:ext cx="32766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Деформације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685800" y="5791200"/>
            <a:ext cx="44196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Хипермобилност</a:t>
            </a:r>
            <a:r>
              <a:rPr lang="sr-Latn-CS" sz="2800" b="1"/>
              <a:t> 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4572000" y="5729288"/>
            <a:ext cx="27432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Нестабилност</a:t>
            </a:r>
          </a:p>
        </p:txBody>
      </p:sp>
    </p:spTree>
    <p:custDataLst>
      <p:tags r:id="rId1"/>
    </p:custDataLst>
  </p:cSld>
  <p:clrMapOvr>
    <a:masterClrMapping/>
  </p:clrMapOvr>
  <p:transition spd="slow" advTm="564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990600" y="9906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Радиографски знаци артрозе: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990600" y="2057400"/>
            <a:ext cx="701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n-US" sz="3200" b="1"/>
              <a:t>Сужење зглобног простора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n-US" sz="3200" b="1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762000" y="3048000"/>
            <a:ext cx="7315200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sr-Latn-CS" sz="3200" b="1"/>
              <a:t>   </a:t>
            </a:r>
            <a:r>
              <a:rPr lang="en-US" sz="3200" b="1"/>
              <a:t>Субхондрална склероза</a:t>
            </a:r>
          </a:p>
          <a:p>
            <a:pPr>
              <a:buClrTx/>
              <a:buFontTx/>
              <a:buNone/>
            </a:pPr>
            <a:r>
              <a:rPr lang="sr-Latn-CS" sz="3200" b="1"/>
              <a:t>   </a:t>
            </a:r>
          </a:p>
          <a:p>
            <a:pPr>
              <a:buClrTx/>
              <a:buFontTx/>
              <a:buNone/>
            </a:pPr>
            <a:r>
              <a:rPr lang="en-US" sz="3200" b="1"/>
              <a:t>   </a:t>
            </a:r>
            <a:r>
              <a:rPr lang="sr-Latn-CS" sz="3200" b="1"/>
              <a:t>O</a:t>
            </a:r>
            <a:r>
              <a:rPr lang="en-US" sz="3200" b="1"/>
              <a:t>стеофити</a:t>
            </a:r>
          </a:p>
          <a:p>
            <a:pPr>
              <a:buClrTx/>
              <a:buFontTx/>
              <a:buNone/>
            </a:pPr>
            <a:endParaRPr lang="sr-Latn-CS" sz="3200" b="1"/>
          </a:p>
          <a:p>
            <a:pPr>
              <a:buClrTx/>
              <a:buFontTx/>
              <a:buNone/>
            </a:pPr>
            <a:r>
              <a:rPr lang="sr-Latn-CS" sz="3200" b="1"/>
              <a:t>   </a:t>
            </a:r>
            <a:r>
              <a:rPr lang="en-US" sz="3200" b="1"/>
              <a:t>Цисте у субхондралној кости</a:t>
            </a:r>
          </a:p>
          <a:p>
            <a:pPr>
              <a:buClrTx/>
              <a:buFontTx/>
              <a:buNone/>
            </a:pPr>
            <a:endParaRPr lang="sr-Latn-CS" sz="3200" b="1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66800" y="3810000"/>
            <a:ext cx="5410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sr-Latn-CS" sz="3200" b="1">
                <a:solidFill>
                  <a:srgbClr val="FFFFFF"/>
                </a:solidFill>
              </a:rPr>
              <a:t>Osteofiti</a:t>
            </a:r>
          </a:p>
        </p:txBody>
      </p:sp>
    </p:spTree>
    <p:custDataLst>
      <p:tags r:id="rId1"/>
    </p:custDataLst>
  </p:cSld>
  <p:clrMapOvr>
    <a:masterClrMapping/>
  </p:clrMapOvr>
  <p:transition spd="slow" advTm="278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4033838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77724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93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1"/>
          <p:cNvGrpSpPr>
            <a:grpSpLocks/>
          </p:cNvGrpSpPr>
          <p:nvPr/>
        </p:nvGrpSpPr>
        <p:grpSpPr bwMode="auto">
          <a:xfrm>
            <a:off x="990600" y="1047750"/>
            <a:ext cx="7237413" cy="5427663"/>
            <a:chOff x="624" y="660"/>
            <a:chExt cx="4559" cy="3419"/>
          </a:xfrm>
        </p:grpSpPr>
        <p:pic>
          <p:nvPicPr>
            <p:cNvPr id="2253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660"/>
              <a:ext cx="4559" cy="34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2531" name="Rectangle 3"/>
            <p:cNvSpPr>
              <a:spLocks noChangeArrowheads="1"/>
            </p:cNvSpPr>
            <p:nvPr/>
          </p:nvSpPr>
          <p:spPr bwMode="auto">
            <a:xfrm>
              <a:off x="864" y="768"/>
              <a:ext cx="95" cy="3119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slow" advTm="40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304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3600" b="1">
                <a:solidFill>
                  <a:srgbClr val="002060"/>
                </a:solidFill>
              </a:rPr>
              <a:t>Синовијка течност у артрози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28956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39624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ransition spd="slow" advTm="136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609600" y="1143000"/>
            <a:ext cx="8229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4400" b="1">
                <a:solidFill>
                  <a:srgbClr val="002060"/>
                </a:solidFill>
              </a:rPr>
              <a:t>Превенција артрозе- Боље спречити него лечити!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09600" y="2667000"/>
            <a:ext cx="8305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Спречити и рано лечити урођена ишчешења кукова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endParaRPr lang="sr-Latn-CS" sz="2400" b="1"/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Спречити повреде ( уређење саобраћаја, услова на радном месту и у кући)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endParaRPr lang="sr-Latn-CS" sz="2400" b="1"/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Стално здравствено просвећивање (одговарајућа маса тела, јаки мишићи, редовна физичка активност)</a:t>
            </a:r>
          </a:p>
        </p:txBody>
      </p:sp>
    </p:spTree>
    <p:custDataLst>
      <p:tags r:id="rId1"/>
    </p:custDataLst>
  </p:cSld>
  <p:clrMapOvr>
    <a:masterClrMapping/>
  </p:clrMapOvr>
  <p:transition spd="slow" advTm="324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609600" y="762000"/>
            <a:ext cx="3962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4000" b="1">
                <a:solidFill>
                  <a:srgbClr val="FF0000"/>
                </a:solidFill>
              </a:rPr>
              <a:t>ЛЕЧЕЊЕ: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09600" y="1905000"/>
            <a:ext cx="37338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>
                <a:solidFill>
                  <a:srgbClr val="002060"/>
                </a:solidFill>
              </a:rPr>
              <a:t>Медикаментозно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en-US" sz="2400" b="1"/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sr-Latn-CS" sz="2400" b="1"/>
              <a:t>A</a:t>
            </a:r>
            <a:r>
              <a:rPr lang="en-US" sz="2400" b="1"/>
              <a:t>налгетици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en-US" sz="2400" b="1"/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sr-Latn-CS" sz="2400" b="1"/>
              <a:t>NSAIL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en-US" sz="2400" b="1"/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ГК локално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en-US" sz="2400" b="1"/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Хондропротектори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sr-Latn-CS" sz="2400" b="1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19200"/>
            <a:ext cx="35052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38600"/>
            <a:ext cx="34798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ransition spd="slow" advTm="315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609600" y="762000"/>
            <a:ext cx="4114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4000" b="1">
                <a:solidFill>
                  <a:srgbClr val="FF0000"/>
                </a:solidFill>
              </a:rPr>
              <a:t>ЛЕЧЕЊЕ: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09600" y="1524000"/>
            <a:ext cx="41910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Физијатријско лечење</a:t>
            </a:r>
          </a:p>
          <a:p>
            <a:pPr eaLnBrk="1" hangingPunct="1">
              <a:spcBef>
                <a:spcPts val="250"/>
              </a:spcBef>
              <a:buClrTx/>
              <a:buFontTx/>
              <a:buNone/>
            </a:pPr>
            <a:endParaRPr lang="sr-Latn-CS" sz="1000" b="1"/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Хируршко лечење </a:t>
            </a:r>
          </a:p>
          <a:p>
            <a:pPr eaLnBrk="1" hangingPunct="1">
              <a:spcBef>
                <a:spcPts val="500"/>
              </a:spcBef>
              <a:buClrTx/>
              <a:buFontTx/>
              <a:buNone/>
            </a:pPr>
            <a:r>
              <a:rPr lang="en-US" sz="2000" b="1"/>
              <a:t>    -кoрекција деформитета</a:t>
            </a:r>
          </a:p>
          <a:p>
            <a:pPr eaLnBrk="1" hangingPunct="1">
              <a:spcBef>
                <a:spcPts val="500"/>
              </a:spcBef>
              <a:buClrTx/>
              <a:buFontTx/>
              <a:buNone/>
            </a:pPr>
            <a:r>
              <a:rPr lang="en-US" sz="2000" b="1"/>
              <a:t>    -уградња ендопротеза</a:t>
            </a:r>
          </a:p>
          <a:p>
            <a:pPr eaLnBrk="1" hangingPunct="1">
              <a:spcBef>
                <a:spcPts val="500"/>
              </a:spcBef>
              <a:buClrTx/>
              <a:buFontTx/>
              <a:buNone/>
            </a:pPr>
            <a:endParaRPr lang="sr-Latn-CS" sz="2000" b="1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862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00" y="914400"/>
            <a:ext cx="2427288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6629" name="Group 5"/>
          <p:cNvGrpSpPr>
            <a:grpSpLocks/>
          </p:cNvGrpSpPr>
          <p:nvPr/>
        </p:nvGrpSpPr>
        <p:grpSpPr bwMode="auto">
          <a:xfrm>
            <a:off x="304800" y="3581400"/>
            <a:ext cx="4570413" cy="3338513"/>
            <a:chOff x="192" y="2256"/>
            <a:chExt cx="2879" cy="2103"/>
          </a:xfrm>
        </p:grpSpPr>
        <p:pic>
          <p:nvPicPr>
            <p:cNvPr id="26630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256"/>
              <a:ext cx="2786" cy="20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6631" name="Rectangle 7"/>
            <p:cNvSpPr>
              <a:spLocks noChangeArrowheads="1"/>
            </p:cNvSpPr>
            <p:nvPr/>
          </p:nvSpPr>
          <p:spPr bwMode="auto">
            <a:xfrm>
              <a:off x="261" y="3939"/>
              <a:ext cx="2810" cy="420"/>
            </a:xfrm>
            <a:prstGeom prst="rect">
              <a:avLst/>
            </a:prstGeom>
            <a:solidFill>
              <a:srgbClr val="0000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2" name="Text Box 8"/>
            <p:cNvSpPr txBox="1">
              <a:spLocks noChangeArrowheads="1"/>
            </p:cNvSpPr>
            <p:nvPr/>
          </p:nvSpPr>
          <p:spPr bwMode="auto">
            <a:xfrm>
              <a:off x="261" y="3939"/>
              <a:ext cx="281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en-US" sz="1000">
                  <a:solidFill>
                    <a:srgbClr val="FFFFFF"/>
                  </a:solidFill>
                  <a:latin typeface="Arial Black" panose="020B0A04020102020204" pitchFamily="34" charset="0"/>
                </a:rPr>
                <a:t>OПЕРАЦИЈА СТОПАЛА У 10 ЛЕКЦИЈА: Треба нам скалпел, тестера, бушилица. ПРВО: Засећи скалпелом ногу испод…</a:t>
              </a:r>
            </a:p>
          </p:txBody>
        </p:sp>
      </p:grpSp>
    </p:spTree>
    <p:custDataLst>
      <p:tags r:id="rId1"/>
    </p:custDataLst>
  </p:cSld>
  <p:clrMapOvr>
    <a:masterClrMapping/>
  </p:clrMapOvr>
  <p:transition spd="slow" advTm="168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838200" y="990600"/>
            <a:ext cx="7772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7200" b="1">
                <a:solidFill>
                  <a:srgbClr val="FF0000"/>
                </a:solidFill>
              </a:rPr>
              <a:t>Бол у леђима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667000" y="3429000"/>
            <a:ext cx="60198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1200"/>
              </a:spcBef>
              <a:buClrTx/>
              <a:buFontTx/>
              <a:buNone/>
            </a:pPr>
            <a:r>
              <a:rPr lang="en-US" sz="4800" b="1">
                <a:solidFill>
                  <a:srgbClr val="002060"/>
                </a:solidFill>
              </a:rPr>
              <a:t>Лумбални синдром</a:t>
            </a:r>
          </a:p>
          <a:p>
            <a:pPr algn="ctr" eaLnBrk="1" hangingPunct="1">
              <a:spcBef>
                <a:spcPts val="1200"/>
              </a:spcBef>
              <a:buClrTx/>
              <a:buFontTx/>
              <a:buNone/>
            </a:pPr>
            <a:r>
              <a:rPr lang="en-US" sz="4800" b="1">
                <a:solidFill>
                  <a:srgbClr val="002060"/>
                </a:solidFill>
              </a:rPr>
              <a:t>(</a:t>
            </a:r>
            <a:r>
              <a:rPr lang="en-US" sz="4800" b="1" i="1">
                <a:solidFill>
                  <a:srgbClr val="002060"/>
                </a:solidFill>
              </a:rPr>
              <a:t>Syndroma lumbale</a:t>
            </a:r>
            <a:r>
              <a:rPr lang="en-US" sz="4800" b="1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95600"/>
            <a:ext cx="3025775" cy="325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365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297180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981200"/>
            <a:ext cx="245745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81200"/>
            <a:ext cx="245745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590800" y="1143000"/>
            <a:ext cx="3994150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Aртроза шака</a:t>
            </a:r>
          </a:p>
        </p:txBody>
      </p:sp>
    </p:spTree>
    <p:custDataLst>
      <p:tags r:id="rId1"/>
    </p:custDataLst>
  </p:cSld>
  <p:clrMapOvr>
    <a:masterClrMapping/>
  </p:clrMapOvr>
  <p:transition spd="slow" advTm="312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533400" y="914400"/>
            <a:ext cx="8077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3600" b="1">
                <a:solidFill>
                  <a:srgbClr val="002060"/>
                </a:solidFill>
              </a:rPr>
              <a:t>Бол у леђима </a:t>
            </a:r>
            <a:br>
              <a:rPr lang="en-US" sz="3600" b="1">
                <a:solidFill>
                  <a:srgbClr val="002060"/>
                </a:solidFill>
              </a:rPr>
            </a:br>
            <a:r>
              <a:rPr lang="en-US" sz="3600" b="1">
                <a:solidFill>
                  <a:srgbClr val="002060"/>
                </a:solidFill>
              </a:rPr>
              <a:t>(лумбални синдром)</a:t>
            </a: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762000" y="2438400"/>
            <a:ext cx="7467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900"/>
              </a:spcBef>
              <a:buClrTx/>
              <a:buFontTx/>
              <a:buNone/>
            </a:pPr>
            <a:r>
              <a:rPr lang="en-US" sz="3600" b="1"/>
              <a:t>Лумбални синдром је бол у слабинском или слабинско крсном пределу, са могућим ширењем бола дуж ноге, изазван различитим обољењима и поремећајима.</a:t>
            </a:r>
          </a:p>
        </p:txBody>
      </p:sp>
    </p:spTree>
  </p:cSld>
  <p:clrMapOvr>
    <a:masterClrMapping/>
  </p:clrMapOvr>
  <p:transition spd="slow" advTm="17583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4033838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7924800" cy="596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9333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457200" y="1219200"/>
            <a:ext cx="8077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Значај проблема:</a:t>
            </a:r>
            <a:br>
              <a:rPr lang="en-US" sz="4000" b="1">
                <a:solidFill>
                  <a:srgbClr val="002060"/>
                </a:solidFill>
              </a:rPr>
            </a:br>
            <a:endParaRPr lang="en-US" sz="4000" b="1">
              <a:solidFill>
                <a:srgbClr val="002060"/>
              </a:solidFill>
            </a:endParaRP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533400" y="2286000"/>
            <a:ext cx="8153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Велика већина атака онеспособљавају веома кратко: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50%  болесника се опорави после 7 дана.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90%  болесника је знатно боље након 8 недеља.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7-10% болесника имају тегобе дуже од 6 месеци </a:t>
            </a:r>
          </a:p>
        </p:txBody>
      </p:sp>
    </p:spTree>
  </p:cSld>
  <p:clrMapOvr>
    <a:masterClrMapping/>
  </p:clrMapOvr>
  <p:transition spd="slow" advTm="19028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УЗРОЦИ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81000" y="2209800"/>
            <a:ext cx="8305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ДЕГЕНЕРАТИВНА ОБОЉЕЊА (спондилоза, протрузија дискуса, сублуксација ив зглобова)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ПОВРЕДЕ КИЧМЕНОГ СТУБА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ЗАПАЉЕНСКА ОБОЉЕЊА КИЧМЕНОГ СТУБА ( спонилартропатије)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ИНФЕКЦИЈСКА ОБОЉЕЊА К. С.</a:t>
            </a:r>
          </a:p>
        </p:txBody>
      </p:sp>
    </p:spTree>
  </p:cSld>
  <p:clrMapOvr>
    <a:masterClrMapping/>
  </p:clrMapOvr>
  <p:transition spd="slow" advTm="1143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457200" y="9144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УЗРОЦИ</a:t>
            </a: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457200" y="1676400"/>
            <a:ext cx="82296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МЕТАБОЛИЧКА ОБОЉЕЊА                    (остеопороза, остеомалација, хондрокалциноза, охроноза, М Пагет)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КОНГЕНИТАЛНИ ПОРЕМЕЋАЈИ К.С.         (спондилолистеза, спина бифида, стеноза спиналног канала, сакрализација Л5, лумбализација С1, јувенилна кифоза)</a:t>
            </a:r>
          </a:p>
        </p:txBody>
      </p:sp>
    </p:spTree>
  </p:cSld>
  <p:clrMapOvr>
    <a:masterClrMapping/>
  </p:clrMapOvr>
  <p:transition spd="slow" advTm="617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УЗРОЦИ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СТАТИЧКИ ПОРЕМЕЋАЈИ ( лумб. сколиоза, лумб. хиперлордоза)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ТУМОРИ К.С. ( бенигни, малигни)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None/>
            </a:pPr>
            <a:endParaRPr lang="en-US" sz="3200"/>
          </a:p>
        </p:txBody>
      </p:sp>
    </p:spTree>
  </p:cSld>
  <p:clrMapOvr>
    <a:masterClrMapping/>
  </p:clrMapOvr>
  <p:transition spd="slow" advTm="7947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457200" y="1295400"/>
            <a:ext cx="8077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Клиничка слика - симптоми:</a:t>
            </a:r>
            <a:r>
              <a:rPr lang="en-US" sz="4000" b="1">
                <a:solidFill>
                  <a:srgbClr val="FFFFFF"/>
                </a:solidFill>
              </a:rPr>
              <a:t/>
            </a:r>
            <a:br>
              <a:rPr lang="en-US" sz="4000" b="1">
                <a:solidFill>
                  <a:srgbClr val="FFFFFF"/>
                </a:solidFill>
              </a:rPr>
            </a:br>
            <a:endParaRPr lang="en-US" sz="4000" b="1">
              <a:solidFill>
                <a:srgbClr val="FFFFFF"/>
              </a:solidFill>
            </a:endParaRPr>
          </a:p>
        </p:txBody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533400" y="2895600"/>
            <a:ext cx="8153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</a:pPr>
            <a:r>
              <a:rPr lang="en-US" sz="2800" b="1" u="sng"/>
              <a:t>Акутни Л.С. због хернијације дискуса и.в.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</a:pPr>
            <a:endParaRPr lang="en-US" sz="2800" b="1" u="sng"/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Бол у слабинском делу леђа, понекад и бол дуж ноге.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Укоченост леђа 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Трњенје, осећај хладноћe, топлoтe или губитак oсећаја додирa дуж ногe.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</a:pPr>
            <a:endParaRPr lang="en-US" sz="2800" b="1"/>
          </a:p>
        </p:txBody>
      </p:sp>
    </p:spTree>
  </p:cSld>
  <p:clrMapOvr>
    <a:masterClrMapping/>
  </p:clrMapOvr>
  <p:transition spd="slow" advTm="28144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077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Клиничка слика - знаци:</a:t>
            </a:r>
            <a:r>
              <a:rPr lang="en-US" sz="4000" b="1">
                <a:solidFill>
                  <a:srgbClr val="FFFFFF"/>
                </a:solidFill>
              </a:rPr>
              <a:t/>
            </a:r>
            <a:br>
              <a:rPr lang="en-US" sz="4000" b="1">
                <a:solidFill>
                  <a:srgbClr val="FFFFFF"/>
                </a:solidFill>
              </a:rPr>
            </a:br>
            <a:endParaRPr lang="en-US" sz="4000" b="1">
              <a:solidFill>
                <a:srgbClr val="FFFFFF"/>
              </a:solidFill>
            </a:endParaRPr>
          </a:p>
        </p:txBody>
      </p:sp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533400" y="2133600"/>
            <a:ext cx="8153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 u="sng"/>
              <a:t>Акутни Л.С. због хернијације дискуса и.в.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Анталгична сколиоза или исправљена лордоза и спазам ПВМ.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Ограничена покретљивост леђа .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+ Лазаревићев знак.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Поремећај сензибилитета.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Отежан ход на прстима и петама, ослабљена ГМС , ослабљен тонус, хипотрофија мишића.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Ослабљени или угашени тетивни рефлекси.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en-US" sz="2400" b="1"/>
          </a:p>
        </p:txBody>
      </p:sp>
    </p:spTree>
  </p:cSld>
  <p:clrMapOvr>
    <a:masterClrMapping/>
  </p:clrMapOvr>
  <p:transition spd="slow" advTm="4310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077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3600" b="1">
                <a:solidFill>
                  <a:srgbClr val="002060"/>
                </a:solidFill>
              </a:rPr>
              <a:t>Дијагностички поступци:</a:t>
            </a:r>
            <a:r>
              <a:rPr lang="en-US" sz="3600" b="1">
                <a:solidFill>
                  <a:srgbClr val="FFFF00"/>
                </a:solidFill>
              </a:rPr>
              <a:t/>
            </a:r>
            <a:br>
              <a:rPr lang="en-US" sz="3600" b="1">
                <a:solidFill>
                  <a:srgbClr val="FFFF00"/>
                </a:solidFill>
              </a:rPr>
            </a:br>
            <a:endParaRPr lang="en-US" sz="3600" b="1">
              <a:solidFill>
                <a:srgbClr val="FFFF00"/>
              </a:solidFill>
            </a:endParaRPr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533400" y="1905000"/>
            <a:ext cx="81534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en-US" sz="2400" b="1">
              <a:solidFill>
                <a:srgbClr val="FFFFFF"/>
              </a:solidFill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Анамнеза                               Клинички преглед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РТГ лумбосакралне кичме   ЕМНГ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Мијелографија                         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Магнетна резонанција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Компјут. Томографија         Сцинтграфија костију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/>
              <a:t>Ангиографије                           Лаб. анализе</a:t>
            </a:r>
          </a:p>
        </p:txBody>
      </p:sp>
    </p:spTree>
  </p:cSld>
  <p:clrMapOvr>
    <a:masterClrMapping/>
  </p:clrMapOvr>
  <p:transition spd="slow" advTm="5278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457200" y="990600"/>
            <a:ext cx="8077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4000" b="1" u="sng">
                <a:solidFill>
                  <a:srgbClr val="002060"/>
                </a:solidFill>
              </a:rPr>
              <a:t>Лечење акутног Л.С.:</a:t>
            </a:r>
            <a:r>
              <a:rPr lang="en-US" sz="4000" b="1" u="sng">
                <a:solidFill>
                  <a:srgbClr val="FFFF00"/>
                </a:solidFill>
              </a:rPr>
              <a:t/>
            </a:r>
            <a:br>
              <a:rPr lang="en-US" sz="4000" b="1" u="sng">
                <a:solidFill>
                  <a:srgbClr val="FFFF00"/>
                </a:solidFill>
              </a:rPr>
            </a:br>
            <a:endParaRPr lang="en-US" sz="4000" b="1" u="sng">
              <a:solidFill>
                <a:srgbClr val="FFFF00"/>
              </a:solidFill>
            </a:endParaRPr>
          </a:p>
        </p:txBody>
      </p:sp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33400" y="1905000"/>
            <a:ext cx="81534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endParaRPr lang="en-US" b="1">
              <a:solidFill>
                <a:srgbClr val="FFFFFF"/>
              </a:solidFill>
            </a:endParaRPr>
          </a:p>
          <a:p>
            <a:pPr eaLnBrk="1" hangingPunct="1">
              <a:spcBef>
                <a:spcPts val="600"/>
              </a:spcBef>
              <a:buClr>
                <a:srgbClr val="FF3300"/>
              </a:buClr>
              <a:buFont typeface="Monotype Sorts" charset="2"/>
              <a:buChar char=""/>
            </a:pPr>
            <a:r>
              <a:rPr lang="en-US" sz="3200" b="1"/>
              <a:t>Мировање у постељи </a:t>
            </a:r>
            <a:r>
              <a:rPr lang="en-US" sz="2400" b="1"/>
              <a:t>са равном тврдом подлогом.</a:t>
            </a:r>
          </a:p>
          <a:p>
            <a:pPr eaLnBrk="1" hangingPunct="1">
              <a:spcBef>
                <a:spcPts val="700"/>
              </a:spcBef>
              <a:buClr>
                <a:srgbClr val="FF3300"/>
              </a:buClr>
              <a:buFont typeface="Monotype Sorts" charset="2"/>
              <a:buChar char=""/>
            </a:pPr>
            <a:r>
              <a:rPr lang="en-US" sz="3200" b="1"/>
              <a:t>НСАИЛ,     -      </a:t>
            </a:r>
            <a:r>
              <a:rPr lang="en-US" sz="2800" b="1"/>
              <a:t>аналгетици,  миорелаксанти.</a:t>
            </a:r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"/>
            </a:pPr>
            <a:r>
              <a:rPr lang="en-US" sz="3200" b="1"/>
              <a:t>Гликокортикоиди </a:t>
            </a:r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"/>
            </a:pPr>
            <a:r>
              <a:rPr lang="en-US" sz="3200" b="1"/>
              <a:t>Физијатријско лечење</a:t>
            </a:r>
          </a:p>
          <a:p>
            <a:pPr eaLnBrk="1" hangingPunct="1">
              <a:spcBef>
                <a:spcPts val="600"/>
              </a:spcBef>
              <a:buClr>
                <a:srgbClr val="FF3300"/>
              </a:buClr>
              <a:buFont typeface="Monotype Sorts" charset="2"/>
              <a:buNone/>
            </a:pPr>
            <a:endParaRPr lang="en-US" sz="2400" b="1"/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"/>
            </a:pPr>
            <a:r>
              <a:rPr lang="en-US" sz="3200" b="1"/>
              <a:t>Хируршко лечење</a:t>
            </a:r>
          </a:p>
        </p:txBody>
      </p:sp>
    </p:spTree>
  </p:cSld>
  <p:clrMapOvr>
    <a:masterClrMapping/>
  </p:clrMapOvr>
  <p:transition spd="slow" advTm="2294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685800" y="9144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3600" b="1">
                <a:solidFill>
                  <a:srgbClr val="002060"/>
                </a:solidFill>
              </a:rPr>
              <a:t>Артроза кукова и колена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00200"/>
            <a:ext cx="312420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52900"/>
            <a:ext cx="32004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19250"/>
            <a:ext cx="312420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ransition spd="slow" advTm="809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077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4000" b="1" u="sng">
                <a:solidFill>
                  <a:srgbClr val="002060"/>
                </a:solidFill>
              </a:rPr>
              <a:t>Лечење хроничног Л.С.:</a:t>
            </a:r>
            <a:r>
              <a:rPr lang="en-US" sz="4000" b="1" u="sng">
                <a:solidFill>
                  <a:srgbClr val="FFFF00"/>
                </a:solidFill>
              </a:rPr>
              <a:t/>
            </a:r>
            <a:br>
              <a:rPr lang="en-US" sz="4000" b="1" u="sng">
                <a:solidFill>
                  <a:srgbClr val="FFFF00"/>
                </a:solidFill>
              </a:rPr>
            </a:br>
            <a:endParaRPr lang="en-US" sz="4000" b="1" u="sng">
              <a:solidFill>
                <a:srgbClr val="FFFF00"/>
              </a:solidFill>
            </a:endParaRPr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533400" y="2362200"/>
            <a:ext cx="8153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endParaRPr lang="en-US" b="1">
              <a:solidFill>
                <a:srgbClr val="FFFFFF"/>
              </a:solidFill>
            </a:endParaRPr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"/>
            </a:pPr>
            <a:r>
              <a:rPr lang="en-US" sz="3200" b="1"/>
              <a:t>Обука болесника и контролисана постепена активација (вежбе).</a:t>
            </a:r>
          </a:p>
          <a:p>
            <a:pPr eaLnBrk="1" hangingPunct="1">
              <a:spcBef>
                <a:spcPts val="400"/>
              </a:spcBef>
              <a:buClr>
                <a:srgbClr val="FF3300"/>
              </a:buClr>
              <a:buFont typeface="Monotype Sorts" charset="2"/>
              <a:buNone/>
            </a:pPr>
            <a:endParaRPr lang="en-US" sz="1600" b="1"/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"/>
            </a:pPr>
            <a:r>
              <a:rPr lang="en-US" sz="3200" b="1"/>
              <a:t>НСАИЛ </a:t>
            </a:r>
          </a:p>
          <a:p>
            <a:pPr eaLnBrk="1" hangingPunct="1">
              <a:spcBef>
                <a:spcPts val="400"/>
              </a:spcBef>
              <a:buClr>
                <a:srgbClr val="FF3300"/>
              </a:buClr>
              <a:buFont typeface="Monotype Sorts" charset="2"/>
              <a:buNone/>
            </a:pPr>
            <a:endParaRPr lang="en-US" sz="1600" b="1"/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"/>
            </a:pPr>
            <a:r>
              <a:rPr lang="en-US" sz="3200" b="1"/>
              <a:t>Допунско физијатријско лечење</a:t>
            </a:r>
          </a:p>
          <a:p>
            <a:pPr eaLnBrk="1" hangingPunct="1">
              <a:spcBef>
                <a:spcPts val="400"/>
              </a:spcBef>
              <a:buClr>
                <a:srgbClr val="FF3300"/>
              </a:buClr>
              <a:buFont typeface="Monotype Sorts" charset="2"/>
              <a:buNone/>
            </a:pPr>
            <a:endParaRPr lang="en-US" sz="1600" b="1"/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"/>
            </a:pPr>
            <a:r>
              <a:rPr lang="en-US" sz="3200" b="1"/>
              <a:t>Хируршко лечење</a:t>
            </a:r>
          </a:p>
        </p:txBody>
      </p:sp>
    </p:spTree>
  </p:cSld>
  <p:clrMapOvr>
    <a:masterClrMapping/>
  </p:clrMapOvr>
  <p:transition spd="slow" advTm="22032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838200" y="12192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8800" b="1">
                <a:solidFill>
                  <a:srgbClr val="FF0000"/>
                </a:solidFill>
              </a:rPr>
              <a:t>Бол у врату</a:t>
            </a:r>
          </a:p>
        </p:txBody>
      </p:sp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438400" y="2590800"/>
            <a:ext cx="5638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1500"/>
              </a:spcBef>
              <a:buClrTx/>
              <a:buFontTx/>
              <a:buNone/>
            </a:pPr>
            <a:r>
              <a:rPr lang="en-US" sz="6000" b="1">
                <a:solidFill>
                  <a:srgbClr val="002060"/>
                </a:solidFill>
              </a:rPr>
              <a:t>Цервикални синдром</a:t>
            </a:r>
          </a:p>
          <a:p>
            <a:pPr algn="ctr" eaLnBrk="1" hangingPunct="1">
              <a:spcBef>
                <a:spcPts val="1350"/>
              </a:spcBef>
              <a:buClrTx/>
              <a:buFontTx/>
              <a:buNone/>
            </a:pPr>
            <a:r>
              <a:rPr lang="en-US" sz="5400" b="1">
                <a:solidFill>
                  <a:srgbClr val="002060"/>
                </a:solidFill>
              </a:rPr>
              <a:t>(</a:t>
            </a:r>
            <a:r>
              <a:rPr lang="en-US" sz="5400" b="1" i="1">
                <a:solidFill>
                  <a:srgbClr val="002060"/>
                </a:solidFill>
              </a:rPr>
              <a:t>Syndroma cervicale</a:t>
            </a:r>
            <a:r>
              <a:rPr lang="en-US" sz="5400" b="1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00400"/>
            <a:ext cx="24384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7966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533400" y="1295400"/>
            <a:ext cx="8077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sz="4800" b="1">
                <a:solidFill>
                  <a:srgbClr val="002060"/>
                </a:solidFill>
              </a:rPr>
              <a:t>Бол у врату (цервикални синдром)</a:t>
            </a:r>
          </a:p>
        </p:txBody>
      </p:sp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762000" y="2438400"/>
            <a:ext cx="7696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n-US" sz="3200" b="1"/>
              <a:t>Цервикални синдром чине бол, сензорни, моторни, васкуларни и вегетативни поремећаји који настају због притиска и оштећења спиналних коренова, симпатикуса и крвних судова врата у различитим обољењима и поремећајима</a:t>
            </a:r>
            <a:r>
              <a:rPr lang="en-US" sz="3200" b="1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slow" advTm="1765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457200" y="1219200"/>
            <a:ext cx="8077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Значај проблема:</a:t>
            </a:r>
            <a:br>
              <a:rPr lang="en-US" sz="4000" b="1">
                <a:solidFill>
                  <a:srgbClr val="002060"/>
                </a:solidFill>
              </a:rPr>
            </a:br>
            <a:endParaRPr lang="en-US" sz="4000" b="1">
              <a:solidFill>
                <a:srgbClr val="002060"/>
              </a:solidFill>
            </a:endParaRPr>
          </a:p>
        </p:txBody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533400" y="1981200"/>
            <a:ext cx="8153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n-US" sz="2800" b="1">
              <a:solidFill>
                <a:srgbClr val="FFFFFF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FF3300"/>
              </a:buClr>
              <a:buSzPct val="150000"/>
              <a:buFont typeface="Monotype Sorts" charset="2"/>
              <a:buChar char=""/>
            </a:pPr>
            <a:r>
              <a:rPr lang="en-US" sz="2800" b="1"/>
              <a:t>Око 28% мушкараца и 34% жена дају податке о болу у врату који зрачи у раме и руку.</a:t>
            </a:r>
          </a:p>
          <a:p>
            <a:pPr eaLnBrk="1" hangingPunct="1">
              <a:spcBef>
                <a:spcPts val="700"/>
              </a:spcBef>
              <a:buClr>
                <a:srgbClr val="FF3300"/>
              </a:buClr>
              <a:buSzPct val="150000"/>
              <a:buFont typeface="Monotype Sorts" charset="2"/>
              <a:buNone/>
            </a:pPr>
            <a:endParaRPr lang="en-US" sz="2800" b="1"/>
          </a:p>
          <a:p>
            <a:pPr eaLnBrk="1" hangingPunct="1">
              <a:spcBef>
                <a:spcPts val="700"/>
              </a:spcBef>
              <a:buClr>
                <a:srgbClr val="FF3300"/>
              </a:buClr>
              <a:buSzPct val="150000"/>
              <a:buFont typeface="Monotype Sorts" charset="2"/>
              <a:buChar char=""/>
            </a:pPr>
            <a:r>
              <a:rPr lang="en-US" sz="2800" b="1"/>
              <a:t>Понавлајни атаци бола и укочености врата код око 27% особа млађих од 30 год., а код 50% старијих од 45 година.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n-US" sz="2800" b="1"/>
          </a:p>
        </p:txBody>
      </p:sp>
    </p:spTree>
  </p:cSld>
  <p:clrMapOvr>
    <a:masterClrMapping/>
  </p:clrMapOvr>
  <p:transition spd="slow" advTm="290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457200" y="1295400"/>
            <a:ext cx="8077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Најчешћи узроци:</a:t>
            </a:r>
            <a:r>
              <a:rPr lang="en-US" sz="4000" b="1">
                <a:solidFill>
                  <a:srgbClr val="FFFFFF"/>
                </a:solidFill>
              </a:rPr>
              <a:t/>
            </a:r>
            <a:br>
              <a:rPr lang="en-US" sz="4000" b="1">
                <a:solidFill>
                  <a:srgbClr val="FFFFFF"/>
                </a:solidFill>
              </a:rPr>
            </a:br>
            <a:endParaRPr lang="en-US" sz="4000" b="1">
              <a:solidFill>
                <a:srgbClr val="FFFFFF"/>
              </a:solidFill>
            </a:endParaRPr>
          </a:p>
        </p:txBody>
      </p:sp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533400" y="1828800"/>
            <a:ext cx="81534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 u="sng"/>
              <a:t>Механички разлози (90%)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800" b="1"/>
              <a:t>	</a:t>
            </a:r>
            <a:r>
              <a:rPr lang="en-US" sz="2400" b="1"/>
              <a:t>-  механичке силе и физичко оптерећење ткива (мишића, тетива, лигамената, нерава, крвних судова) или повреда и оштећење ткива (хернијација нуклеуса пулпозуса)  -</a:t>
            </a:r>
            <a:r>
              <a:rPr lang="en-US" sz="2800" b="1"/>
              <a:t> </a:t>
            </a:r>
            <a:r>
              <a:rPr lang="en-US" sz="2400" b="1"/>
              <a:t>најчешће због лошег положаја у току рада, спавања, увртања врата, дугог седења…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 u="sng"/>
              <a:t>Болести (немеханички узроци) - 10%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800" b="1"/>
              <a:t>	</a:t>
            </a:r>
            <a:r>
              <a:rPr lang="en-US" sz="2400" b="1"/>
              <a:t>- &gt; 70 различитих болести ( тумори, неинфекцијска запаљења, инфекције, статички поремећаји, конгенитални пор.)</a:t>
            </a:r>
          </a:p>
        </p:txBody>
      </p:sp>
    </p:spTree>
  </p:cSld>
  <p:clrMapOvr>
    <a:masterClrMapping/>
  </p:clrMapOvr>
  <p:transition spd="slow" advTm="1323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457200" y="1219200"/>
            <a:ext cx="8077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Клиничка слика :</a:t>
            </a:r>
            <a:r>
              <a:rPr lang="en-US" sz="4000" b="1">
                <a:solidFill>
                  <a:srgbClr val="FFFFFF"/>
                </a:solidFill>
              </a:rPr>
              <a:t/>
            </a:r>
            <a:br>
              <a:rPr lang="en-US" sz="4000" b="1">
                <a:solidFill>
                  <a:srgbClr val="FFFFFF"/>
                </a:solidFill>
              </a:rPr>
            </a:br>
            <a:endParaRPr lang="en-US" sz="4000" b="1">
              <a:solidFill>
                <a:srgbClr val="FFFFFF"/>
              </a:solidFill>
            </a:endParaRPr>
          </a:p>
        </p:txBody>
      </p:sp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533400" y="1828800"/>
            <a:ext cx="8153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 u="sng"/>
              <a:t>Акутни Ц.С. 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Бол у врату који понекад зрачи дуж руке или у потиљак.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Укоченост врата (спазам ПВМ).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sz="2400" b="1"/>
              <a:t>Поремећаји осећаја </a:t>
            </a:r>
            <a:r>
              <a:rPr lang="en-US" sz="2000" b="1"/>
              <a:t>(дизесетезије, парестезије, хипестезије)</a:t>
            </a:r>
            <a:r>
              <a:rPr lang="en-US" sz="2400" b="1"/>
              <a:t> и вазомоторни поремећаји.</a:t>
            </a:r>
          </a:p>
          <a:p>
            <a:pPr eaLnBrk="1" hangingPunct="1">
              <a:spcBef>
                <a:spcPts val="500"/>
              </a:spcBef>
              <a:buClrTx/>
              <a:buFontTx/>
              <a:buNone/>
            </a:pPr>
            <a:r>
              <a:rPr lang="en-US" sz="2400" b="1"/>
              <a:t>Вертебробазиларни синдром  </a:t>
            </a:r>
            <a:r>
              <a:rPr lang="en-US" sz="2000" b="1"/>
              <a:t>(вртоглавица, омаглица, главобоља, мука, гађење, повраћање, зујање у ушима, несигурност при ходу).</a:t>
            </a:r>
          </a:p>
          <a:p>
            <a:pPr eaLnBrk="1" hangingPunct="1">
              <a:spcBef>
                <a:spcPts val="500"/>
              </a:spcBef>
              <a:buClrTx/>
              <a:buFontTx/>
              <a:buNone/>
            </a:pPr>
            <a:r>
              <a:rPr lang="en-US" sz="2400" b="1"/>
              <a:t>Синдром Barre-Lieou</a:t>
            </a:r>
            <a:r>
              <a:rPr lang="en-US" sz="2000" b="1"/>
              <a:t> ( главобоља, зујање у ушима, црвенило лица, мука, сметње у носу и ждрелу, болови у желуцу И дуж грана н. фацијалиса)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en-US" sz="2400" b="1">
              <a:solidFill>
                <a:srgbClr val="FFFFFF"/>
              </a:solidFill>
            </a:endParaRP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endParaRPr lang="en-US" sz="24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4926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4000" b="1">
                <a:solidFill>
                  <a:srgbClr val="002060"/>
                </a:solidFill>
              </a:rPr>
              <a:t>Клинички облици:</a:t>
            </a:r>
            <a:r>
              <a:rPr lang="en-US" sz="4000" b="1">
                <a:solidFill>
                  <a:srgbClr val="FFFFFF"/>
                </a:solidFill>
              </a:rPr>
              <a:t/>
            </a:r>
            <a:br>
              <a:rPr lang="en-US" sz="4000" b="1">
                <a:solidFill>
                  <a:srgbClr val="FFFFFF"/>
                </a:solidFill>
              </a:rPr>
            </a:br>
            <a:endParaRPr lang="en-US" sz="4000" b="1">
              <a:solidFill>
                <a:srgbClr val="FFFFFF"/>
              </a:solidFill>
            </a:endParaRPr>
          </a:p>
        </p:txBody>
      </p:sp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990600" y="1828800"/>
            <a:ext cx="7848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n-US" sz="2800" b="1">
              <a:solidFill>
                <a:srgbClr val="66FF33"/>
              </a:solidFill>
            </a:endParaRPr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"/>
            </a:pPr>
            <a:r>
              <a:rPr lang="en-US" sz="3200" b="1"/>
              <a:t>Цервикални синдром</a:t>
            </a:r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"/>
            </a:pPr>
            <a:r>
              <a:rPr lang="en-US" sz="3200" b="1"/>
              <a:t>Цервикобрахијални синдром</a:t>
            </a:r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"/>
            </a:pPr>
            <a:r>
              <a:rPr lang="en-US" sz="3200" b="1"/>
              <a:t>Цервикоцефални синдром</a:t>
            </a:r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"/>
            </a:pPr>
            <a:r>
              <a:rPr lang="en-US" sz="3200" b="1"/>
              <a:t>Вертебробазиларни синдром</a:t>
            </a:r>
          </a:p>
          <a:p>
            <a:pPr eaLnBrk="1" hangingPunct="1">
              <a:spcBef>
                <a:spcPts val="800"/>
              </a:spcBef>
              <a:buClr>
                <a:srgbClr val="FF3300"/>
              </a:buClr>
              <a:buFont typeface="Monotype Sorts" charset="2"/>
              <a:buChar char=""/>
            </a:pPr>
            <a:r>
              <a:rPr lang="en-US" sz="3200" b="1"/>
              <a:t>Синдром Barre-Lieou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None/>
            </a:pPr>
            <a:endParaRPr lang="en-US" sz="3200" b="1"/>
          </a:p>
        </p:txBody>
      </p:sp>
    </p:spTree>
  </p:cSld>
  <p:clrMapOvr>
    <a:masterClrMapping/>
  </p:clrMapOvr>
  <p:transition spd="slow" advTm="2023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381000" y="1066800"/>
            <a:ext cx="6629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3600" b="1">
                <a:solidFill>
                  <a:srgbClr val="002060"/>
                </a:solidFill>
                <a:latin typeface="Tahoma" panose="020B0604030504040204" pitchFamily="34" charset="0"/>
              </a:rPr>
              <a:t>Eпидемиологија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533400" y="2057400"/>
            <a:ext cx="83058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600"/>
              </a:spcBef>
              <a:buFont typeface="Tahoma" panose="020B0604030504040204" pitchFamily="34" charset="0"/>
              <a:buChar char="•"/>
            </a:pPr>
            <a:r>
              <a:rPr lang="en-US" sz="2400">
                <a:latin typeface="Tahoma" panose="020B0604030504040204" pitchFamily="34" charset="0"/>
              </a:rPr>
              <a:t>Најчешћа болест зглобова</a:t>
            </a:r>
            <a:r>
              <a:rPr lang="sr-Latn-CS" sz="2400">
                <a:latin typeface="Tahoma" panose="020B0604030504040204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Tahoma" panose="020B0604030504040204" pitchFamily="34" charset="0"/>
              <a:buNone/>
            </a:pPr>
            <a:endParaRPr lang="sr-Latn-CS" sz="2400">
              <a:latin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Tahoma" panose="020B0604030504040204" pitchFamily="34" charset="0"/>
              <a:buChar char="•"/>
            </a:pPr>
            <a:r>
              <a:rPr lang="en-US" sz="2400">
                <a:latin typeface="Tahoma" panose="020B0604030504040204" pitchFamily="34" charset="0"/>
              </a:rPr>
              <a:t>Преваленција</a:t>
            </a:r>
            <a:r>
              <a:rPr lang="sr-Latn-CS" sz="2400">
                <a:latin typeface="Tahoma" panose="020B0604030504040204" pitchFamily="34" charset="0"/>
              </a:rPr>
              <a:t> – O</a:t>
            </a:r>
            <a:r>
              <a:rPr lang="en-US" sz="2400">
                <a:latin typeface="Tahoma" panose="020B0604030504040204" pitchFamily="34" charset="0"/>
              </a:rPr>
              <a:t>д </a:t>
            </a:r>
            <a:r>
              <a:rPr lang="sr-Latn-CS" sz="2400">
                <a:latin typeface="Tahoma" panose="020B0604030504040204" pitchFamily="34" charset="0"/>
              </a:rPr>
              <a:t>60-70% </a:t>
            </a:r>
            <a:r>
              <a:rPr lang="en-US" sz="2400">
                <a:latin typeface="Tahoma" panose="020B0604030504040204" pitchFamily="34" charset="0"/>
              </a:rPr>
              <a:t>код старијих од</a:t>
            </a:r>
            <a:r>
              <a:rPr lang="sr-Latn-CS" sz="2400">
                <a:latin typeface="Tahoma" panose="020B0604030504040204" pitchFamily="34" charset="0"/>
              </a:rPr>
              <a:t> 60 </a:t>
            </a:r>
            <a:r>
              <a:rPr lang="en-US" sz="2400">
                <a:latin typeface="Tahoma" panose="020B0604030504040204" pitchFamily="34" charset="0"/>
              </a:rPr>
              <a:t>година</a:t>
            </a:r>
            <a:r>
              <a:rPr lang="sr-Latn-CS" sz="2400">
                <a:latin typeface="Tahoma" panose="020B0604030504040204" pitchFamily="34" charset="0"/>
              </a:rPr>
              <a:t> (a</a:t>
            </a:r>
            <a:r>
              <a:rPr lang="en-US" sz="2400">
                <a:latin typeface="Tahoma" panose="020B0604030504040204" pitchFamily="34" charset="0"/>
              </a:rPr>
              <a:t>утопсије</a:t>
            </a:r>
            <a:r>
              <a:rPr lang="sr-Latn-CS" sz="2400">
                <a:latin typeface="Tahoma" panose="020B0604030504040204" pitchFamily="34" charset="0"/>
              </a:rPr>
              <a:t>)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Tahoma" panose="020B0604030504040204" pitchFamily="34" charset="0"/>
              <a:buNone/>
            </a:pPr>
            <a:endParaRPr lang="sr-Latn-CS" sz="2400">
              <a:latin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Tahoma" panose="020B0604030504040204" pitchFamily="34" charset="0"/>
              <a:buChar char="•"/>
            </a:pPr>
            <a:r>
              <a:rPr lang="en-US" sz="2400">
                <a:latin typeface="Tahoma" panose="020B0604030504040204" pitchFamily="34" charset="0"/>
              </a:rPr>
              <a:t>Инциденца</a:t>
            </a:r>
            <a:r>
              <a:rPr lang="sr-Latn-CS" sz="2400">
                <a:latin typeface="Tahoma" panose="020B0604030504040204" pitchFamily="34" charset="0"/>
              </a:rPr>
              <a:t> – Oko 4% </a:t>
            </a:r>
            <a:r>
              <a:rPr lang="en-US" sz="2400">
                <a:latin typeface="Tahoma" panose="020B0604030504040204" pitchFamily="34" charset="0"/>
              </a:rPr>
              <a:t>годишње</a:t>
            </a:r>
            <a:r>
              <a:rPr lang="sr-Latn-CS" sz="2400">
                <a:latin typeface="Tahoma" panose="020B0604030504040204" pitchFamily="34" charset="0"/>
              </a:rPr>
              <a:t>, a 10% </a:t>
            </a:r>
            <a:r>
              <a:rPr lang="en-US" sz="2400">
                <a:latin typeface="Tahoma" panose="020B0604030504040204" pitchFamily="34" charset="0"/>
              </a:rPr>
              <a:t>годишње</a:t>
            </a:r>
            <a:r>
              <a:rPr lang="sr-Latn-CS" sz="2400">
                <a:latin typeface="Tahoma" panose="020B0604030504040204" pitchFamily="34" charset="0"/>
              </a:rPr>
              <a:t> ko</a:t>
            </a:r>
            <a:r>
              <a:rPr lang="en-US" sz="2400">
                <a:latin typeface="Tahoma" panose="020B0604030504040204" pitchFamily="34" charset="0"/>
              </a:rPr>
              <a:t>д</a:t>
            </a:r>
            <a:r>
              <a:rPr lang="sr-Latn-CS" sz="2400">
                <a:latin typeface="Tahoma" panose="020B0604030504040204" pitchFamily="34" charset="0"/>
              </a:rPr>
              <a:t> </a:t>
            </a:r>
            <a:r>
              <a:rPr lang="en-US" sz="2400">
                <a:latin typeface="Tahoma" panose="020B0604030504040204" pitchFamily="34" charset="0"/>
              </a:rPr>
              <a:t>старијих од </a:t>
            </a:r>
            <a:r>
              <a:rPr lang="sr-Latn-CS" sz="2400">
                <a:latin typeface="Tahoma" panose="020B0604030504040204" pitchFamily="34" charset="0"/>
              </a:rPr>
              <a:t> 60 </a:t>
            </a:r>
            <a:r>
              <a:rPr lang="en-US" sz="2400">
                <a:latin typeface="Tahoma" panose="020B0604030504040204" pitchFamily="34" charset="0"/>
              </a:rPr>
              <a:t>год.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Tahoma" panose="020B0604030504040204" pitchFamily="34" charset="0"/>
              <a:buNone/>
            </a:pPr>
            <a:endParaRPr lang="sr-Latn-CS" sz="2400" b="1">
              <a:latin typeface="Tahom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rgbClr val="FFFFFF"/>
              </a:buClr>
              <a:buFont typeface="Arial" panose="020B0604020202020204" pitchFamily="34" charset="0"/>
              <a:buNone/>
            </a:pPr>
            <a:endParaRPr lang="sr-Latn-CS" sz="2400" b="1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rgbClr val="FFFFFF"/>
              </a:buClr>
              <a:buFont typeface="Arial" panose="020B0604020202020204" pitchFamily="34" charset="0"/>
              <a:buNone/>
            </a:pPr>
            <a:endParaRPr lang="sr-Latn-CS" sz="2400" b="1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rgbClr val="FFFFFF"/>
              </a:buClr>
              <a:buFont typeface="Arial" panose="020B0604020202020204" pitchFamily="34" charset="0"/>
              <a:buNone/>
            </a:pPr>
            <a:endParaRPr lang="sr-Latn-CS" sz="2400" b="1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rgbClr val="FFFFFF"/>
              </a:buClr>
              <a:buFont typeface="Arial" panose="020B0604020202020204" pitchFamily="34" charset="0"/>
              <a:buNone/>
            </a:pPr>
            <a:endParaRPr lang="sr-Latn-CS" sz="2400" b="1">
              <a:solidFill>
                <a:srgbClr val="FFFFFF"/>
              </a:solidFill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09600" y="5029200"/>
            <a:ext cx="76962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1500"/>
              </a:spcBef>
              <a:buClrTx/>
              <a:buFontTx/>
              <a:buNone/>
            </a:pPr>
            <a:r>
              <a:rPr lang="en-US" sz="2400" b="1">
                <a:solidFill>
                  <a:srgbClr val="FF0000"/>
                </a:solidFill>
                <a:latin typeface="Tahoma" panose="020B0604030504040204" pitchFamily="34" charset="0"/>
              </a:rPr>
              <a:t>Други најчешћи узрок трајне неспособности код одраслих</a:t>
            </a:r>
          </a:p>
        </p:txBody>
      </p:sp>
    </p:spTree>
    <p:custDataLst>
      <p:tags r:id="rId1"/>
    </p:custDataLst>
  </p:cSld>
  <p:clrMapOvr>
    <a:masterClrMapping/>
  </p:clrMapOvr>
  <p:transition spd="slow" advTm="196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57200" y="91440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Latn-CS" sz="4000" b="1">
                <a:solidFill>
                  <a:srgbClr val="002060"/>
                </a:solidFill>
              </a:rPr>
              <a:t>A</a:t>
            </a:r>
            <a:r>
              <a:rPr lang="en-US" sz="4000" b="1">
                <a:solidFill>
                  <a:srgbClr val="002060"/>
                </a:solidFill>
              </a:rPr>
              <a:t>РТРОЗА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28600" y="1600200"/>
            <a:ext cx="8077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n-US" sz="3200"/>
              <a:t>Дегенеративно обољење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n-US" sz="3200"/>
              <a:t>Губитак зглобне хрскавице, субхондрална склероза, хипертрофија кости на окрајцима зглоба.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sr-Latn-CS" sz="3200"/>
              <a:t>RTG – </a:t>
            </a:r>
            <a:r>
              <a:rPr lang="en-US" sz="3200"/>
              <a:t>сужење згл. простора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sr-Latn-CS" sz="3200"/>
              <a:t>          </a:t>
            </a:r>
            <a:r>
              <a:rPr lang="en-US" sz="3200"/>
              <a:t>  субхондрална склероза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sr-Latn-CS" sz="3200"/>
              <a:t>          </a:t>
            </a:r>
            <a:r>
              <a:rPr lang="en-US" sz="3200"/>
              <a:t>  остеофити</a:t>
            </a:r>
          </a:p>
        </p:txBody>
      </p:sp>
    </p:spTree>
  </p:cSld>
  <p:clrMapOvr>
    <a:masterClrMapping/>
  </p:clrMapOvr>
  <p:transition spd="slow" advTm="3171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3600" b="1">
                <a:solidFill>
                  <a:srgbClr val="002060"/>
                </a:solidFill>
              </a:rPr>
              <a:t>УЛОГА ХРСКАВИЦЕ</a:t>
            </a:r>
            <a:br>
              <a:rPr lang="en-US" sz="3600" b="1">
                <a:solidFill>
                  <a:srgbClr val="002060"/>
                </a:solidFill>
              </a:rPr>
            </a:br>
            <a:endParaRPr lang="en-US" sz="3600" b="1">
              <a:solidFill>
                <a:srgbClr val="002060"/>
              </a:solidFill>
            </a:endParaRP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81000" y="2362200"/>
            <a:ext cx="83820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dirty="0" err="1"/>
              <a:t>Штити</a:t>
            </a:r>
            <a:r>
              <a:rPr lang="en-US" sz="2800" dirty="0"/>
              <a:t> </a:t>
            </a:r>
            <a:r>
              <a:rPr lang="en-US" sz="2800" dirty="0" err="1"/>
              <a:t>кост</a:t>
            </a:r>
            <a:r>
              <a:rPr lang="en-US" sz="2800" dirty="0"/>
              <a:t> </a:t>
            </a:r>
            <a:r>
              <a:rPr lang="en-US" sz="2800" dirty="0" err="1"/>
              <a:t>од</a:t>
            </a:r>
            <a:r>
              <a:rPr lang="en-US" sz="2800" dirty="0"/>
              <a:t> </a:t>
            </a:r>
            <a:r>
              <a:rPr lang="en-US" sz="2800" dirty="0" err="1"/>
              <a:t>притиска</a:t>
            </a:r>
            <a:r>
              <a:rPr lang="en-US" sz="2800" dirty="0"/>
              <a:t> </a:t>
            </a:r>
            <a:r>
              <a:rPr lang="en-US" sz="2800" dirty="0" err="1"/>
              <a:t>тежине</a:t>
            </a:r>
            <a:r>
              <a:rPr lang="en-US" sz="2800" dirty="0"/>
              <a:t> </a:t>
            </a:r>
            <a:r>
              <a:rPr lang="en-US" sz="2800" dirty="0" err="1"/>
              <a:t>тела</a:t>
            </a:r>
            <a:endParaRPr lang="en-US" sz="2800" dirty="0"/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dirty="0" err="1"/>
              <a:t>Омогућава</a:t>
            </a:r>
            <a:r>
              <a:rPr lang="en-US" sz="2800" dirty="0"/>
              <a:t> </a:t>
            </a:r>
            <a:r>
              <a:rPr lang="en-US" sz="2800" dirty="0" err="1"/>
              <a:t>клизање</a:t>
            </a:r>
            <a:r>
              <a:rPr lang="en-US" sz="2800" dirty="0"/>
              <a:t> </a:t>
            </a:r>
            <a:r>
              <a:rPr lang="en-US" sz="2800" dirty="0" err="1"/>
              <a:t>преко</a:t>
            </a:r>
            <a:r>
              <a:rPr lang="en-US" sz="2800" dirty="0"/>
              <a:t> </a:t>
            </a:r>
            <a:r>
              <a:rPr lang="en-US" sz="2800" dirty="0" err="1"/>
              <a:t>глатке</a:t>
            </a:r>
            <a:r>
              <a:rPr lang="en-US" sz="2800" dirty="0"/>
              <a:t> </a:t>
            </a:r>
            <a:r>
              <a:rPr lang="en-US" sz="2800" dirty="0" err="1"/>
              <a:t>површине</a:t>
            </a:r>
            <a:r>
              <a:rPr lang="en-US" sz="2800" dirty="0"/>
              <a:t>- </a:t>
            </a:r>
            <a:r>
              <a:rPr lang="en-US" sz="2800" dirty="0" err="1"/>
              <a:t>смањује</a:t>
            </a:r>
            <a:r>
              <a:rPr lang="en-US" sz="2800" dirty="0"/>
              <a:t> </a:t>
            </a:r>
            <a:r>
              <a:rPr lang="en-US" sz="2800" dirty="0" err="1"/>
              <a:t>трење</a:t>
            </a:r>
            <a:r>
              <a:rPr lang="en-US" sz="2800" dirty="0"/>
              <a:t> </a:t>
            </a:r>
            <a:r>
              <a:rPr lang="en-US" sz="2800" dirty="0" err="1"/>
              <a:t>зглобова</a:t>
            </a:r>
            <a:r>
              <a:rPr lang="en-US" sz="2800" dirty="0"/>
              <a:t>.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sr-Latn-CS" sz="2800" dirty="0"/>
              <a:t>A</a:t>
            </a:r>
            <a:r>
              <a:rPr lang="en-US" sz="2800" dirty="0" err="1"/>
              <a:t>мортизује</a:t>
            </a:r>
            <a:r>
              <a:rPr lang="en-US" sz="2800" dirty="0"/>
              <a:t> </a:t>
            </a:r>
            <a:r>
              <a:rPr lang="en-US" sz="2800" dirty="0" err="1"/>
              <a:t>ударце</a:t>
            </a:r>
            <a:endParaRPr lang="en-US" sz="2800" dirty="0"/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sr-Latn-CS" sz="2800" dirty="0"/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dirty="0" err="1"/>
              <a:t>Има</a:t>
            </a:r>
            <a:r>
              <a:rPr lang="en-US" sz="2800" dirty="0"/>
              <a:t> </a:t>
            </a:r>
            <a:r>
              <a:rPr lang="en-US" sz="2800" dirty="0" err="1"/>
              <a:t>еластичност</a:t>
            </a:r>
            <a:r>
              <a:rPr lang="en-US" sz="2800" dirty="0"/>
              <a:t> и </a:t>
            </a:r>
            <a:r>
              <a:rPr lang="en-US" sz="2800" dirty="0" err="1"/>
              <a:t>чврстину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  <p:transition spd="slow" advTm="3303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3600" b="1">
                <a:solidFill>
                  <a:srgbClr val="FF0000"/>
                </a:solidFill>
              </a:rPr>
              <a:t>ИСХРАНА ХРСКАВИЦЕ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33400" y="2133600"/>
            <a:ext cx="7543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Аваскуларно ткиво- размена материја са синовијском течношћу.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Оптерећење зглоба утиче на проток течности и исхрану хрскавице.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None/>
            </a:pPr>
            <a:endParaRPr lang="en-US" sz="3200"/>
          </a:p>
          <a:p>
            <a:pPr eaLnBrk="1" hangingPunct="1">
              <a:spcBef>
                <a:spcPts val="8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3200" b="1">
                <a:solidFill>
                  <a:srgbClr val="002060"/>
                </a:solidFill>
              </a:rPr>
              <a:t>Избалансиран однос оптерећења и растерећења зглоба- важан за исхрану хрскавице.</a:t>
            </a:r>
          </a:p>
        </p:txBody>
      </p:sp>
    </p:spTree>
  </p:cSld>
  <p:clrMapOvr>
    <a:masterClrMapping/>
  </p:clrMapOvr>
  <p:transition spd="slow" advTm="2736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4038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/>
        </p:nvSpPr>
        <p:spPr bwMode="auto">
          <a:xfrm>
            <a:off x="4648200" y="1600200"/>
            <a:ext cx="4038600" cy="4495800"/>
          </a:xfrm>
          <a:prstGeom prst="rect">
            <a:avLst/>
          </a:prstGeom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en-US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7391400" cy="508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10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457200" y="990600"/>
            <a:ext cx="8229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sz="3600" b="1">
                <a:solidFill>
                  <a:srgbClr val="FF0000"/>
                </a:solidFill>
              </a:rPr>
              <a:t>ПОДЕЛА АРТРОЗА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57200" y="1905000"/>
            <a:ext cx="8153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3200" b="1">
                <a:solidFill>
                  <a:srgbClr val="002060"/>
                </a:solidFill>
              </a:rPr>
              <a:t>ПРИМАРНЕ</a:t>
            </a:r>
            <a:r>
              <a:rPr lang="sr-Latn-CS" sz="3200"/>
              <a:t>: </a:t>
            </a:r>
            <a:r>
              <a:rPr lang="en-US" sz="3200"/>
              <a:t>идиопатска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sr-Latn-CS" sz="3200"/>
              <a:t>                    </a:t>
            </a:r>
            <a:r>
              <a:rPr lang="en-US" sz="3200"/>
              <a:t>  генерализована</a:t>
            </a:r>
            <a:r>
              <a:rPr lang="sr-Latn-CS" sz="3200"/>
              <a:t> OA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sr-Latn-CS" sz="3200"/>
              <a:t>                     </a:t>
            </a:r>
            <a:r>
              <a:rPr lang="en-US" sz="3200"/>
              <a:t> ерозивна</a:t>
            </a:r>
            <a:r>
              <a:rPr lang="sr-Latn-CS" sz="3200"/>
              <a:t> OA</a:t>
            </a:r>
          </a:p>
          <a:p>
            <a:pPr eaLnBrk="1" hangingPunct="1">
              <a:spcBef>
                <a:spcPts val="800"/>
              </a:spcBef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3200" b="1">
                <a:solidFill>
                  <a:srgbClr val="002060"/>
                </a:solidFill>
              </a:rPr>
              <a:t>СЕКУНДАРНЕ</a:t>
            </a:r>
            <a:r>
              <a:rPr lang="sr-Latn-CS" sz="3200" b="1">
                <a:solidFill>
                  <a:srgbClr val="002060"/>
                </a:solidFill>
              </a:rPr>
              <a:t>: 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Наследни поремећаји развоја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3200"/>
              <a:t>Повреде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sr-Latn-CS" sz="3200"/>
              <a:t>Me</a:t>
            </a:r>
            <a:r>
              <a:rPr lang="en-US" sz="3200"/>
              <a:t>таболички поремећаји</a:t>
            </a:r>
          </a:p>
          <a:p>
            <a:pPr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sr-Latn-CS" sz="3200"/>
              <a:t>E</a:t>
            </a:r>
            <a:r>
              <a:rPr lang="en-US" sz="3200"/>
              <a:t>ндокрини поремећаји</a:t>
            </a:r>
            <a:r>
              <a:rPr lang="sr-Latn-CS" sz="3200"/>
              <a:t>                           </a:t>
            </a:r>
          </a:p>
        </p:txBody>
      </p:sp>
    </p:spTree>
  </p:cSld>
  <p:clrMapOvr>
    <a:masterClrMapping/>
  </p:clrMapOvr>
  <p:transition spd="slow" advTm="49375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8|1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|1.4|3.4|9.1|5.2|7.2|3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9|3.5|6.3|9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8.9|0.9|1"/>
</p:tagLst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879</Words>
  <Application>Microsoft Office PowerPoint</Application>
  <PresentationFormat>On-screen Show (4:3)</PresentationFormat>
  <Paragraphs>211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Microsoft YaHei</vt:lpstr>
      <vt:lpstr>Arial</vt:lpstr>
      <vt:lpstr>Arial Black</vt:lpstr>
      <vt:lpstr>Monotype Sorts</vt:lpstr>
      <vt:lpstr>Segoe UI</vt:lpstr>
      <vt:lpstr>Tahoma</vt:lpstr>
      <vt:lpstr>Times New Roman</vt:lpstr>
      <vt:lpstr>Wingdings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KLASIFIKACIJA REUMATSKIH BOLESTI</dc:title>
  <dc:creator>kkk</dc:creator>
  <cp:lastModifiedBy>Marina</cp:lastModifiedBy>
  <cp:revision>20</cp:revision>
  <cp:lastPrinted>1601-01-01T00:00:00Z</cp:lastPrinted>
  <dcterms:created xsi:type="dcterms:W3CDTF">2010-09-14T17:02:05Z</dcterms:created>
  <dcterms:modified xsi:type="dcterms:W3CDTF">2020-10-01T18:42:20Z</dcterms:modified>
</cp:coreProperties>
</file>